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6"/>
  </p:notesMasterIdLst>
  <p:handoutMasterIdLst>
    <p:handoutMasterId r:id="rId37"/>
  </p:handoutMasterIdLst>
  <p:sldIdLst>
    <p:sldId id="558" r:id="rId12"/>
    <p:sldId id="559" r:id="rId13"/>
    <p:sldId id="561" r:id="rId14"/>
    <p:sldId id="562" r:id="rId15"/>
    <p:sldId id="563" r:id="rId16"/>
    <p:sldId id="564" r:id="rId17"/>
    <p:sldId id="565" r:id="rId18"/>
    <p:sldId id="566" r:id="rId19"/>
    <p:sldId id="567" r:id="rId20"/>
    <p:sldId id="568" r:id="rId21"/>
    <p:sldId id="569" r:id="rId22"/>
    <p:sldId id="570" r:id="rId23"/>
    <p:sldId id="571" r:id="rId24"/>
    <p:sldId id="572" r:id="rId25"/>
    <p:sldId id="573" r:id="rId26"/>
    <p:sldId id="574" r:id="rId27"/>
    <p:sldId id="575" r:id="rId28"/>
    <p:sldId id="576" r:id="rId29"/>
    <p:sldId id="577" r:id="rId30"/>
    <p:sldId id="578" r:id="rId31"/>
    <p:sldId id="579" r:id="rId32"/>
    <p:sldId id="580" r:id="rId33"/>
    <p:sldId id="581" r:id="rId34"/>
    <p:sldId id="560" r:id="rId35"/>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8"/>
            <p14:sldId id="559"/>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90" d="100"/>
          <a:sy n="90" d="100"/>
        </p:scale>
        <p:origin x="-1674" y="-11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9/27/2012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9/27/2012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a:t>
            </a:r>
            <a:r>
              <a:rPr lang="en-US" sz="900" kern="1200" dirty="0" smtClean="0">
                <a:solidFill>
                  <a:schemeClr val="tx1"/>
                </a:solidFill>
                <a:effectLst/>
                <a:latin typeface="Segoe UI" pitchFamily="34" charset="0"/>
                <a:ea typeface="+mn-ea"/>
                <a:cs typeface="+mn-cs"/>
              </a:rPr>
              <a:t>4.</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a:t>
            </a:r>
            <a:r>
              <a:rPr lang="en-US" sz="900" kern="1200" baseline="0" dirty="0" smtClean="0">
                <a:solidFill>
                  <a:schemeClr val="tx1"/>
                </a:solidFill>
                <a:effectLst/>
                <a:latin typeface="Segoe UI" pitchFamily="34" charset="0"/>
                <a:ea typeface="+mn-ea"/>
                <a:cs typeface="+mn-cs"/>
              </a:rPr>
              <a:t>4</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endParaRPr lang="en-US" sz="900" b="0" kern="1200" baseline="0" dirty="0" smtClean="0">
              <a:solidFill>
                <a:schemeClr val="tx1"/>
              </a:solidFill>
              <a:effectLst/>
              <a:latin typeface="Segoe UI" pitchFamily="34" charset="0"/>
              <a:ea typeface="+mn-ea"/>
              <a:cs typeface="+mn-cs"/>
            </a:endParaRP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349136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541075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theme" Target="../theme/theme11.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4070"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www.windowsazure.com/mobile" TargetMode="External"/><Relationship Id="rId2" Type="http://schemas.openxmlformats.org/officeDocument/2006/relationships/notesSlide" Target="../notesSlides/notesSlide21.xml"/><Relationship Id="rId1" Type="http://schemas.openxmlformats.org/officeDocument/2006/relationships/slideLayout" Target="../slideLayouts/slideLayout117.xml"/><Relationship Id="rId5" Type="http://schemas.openxmlformats.org/officeDocument/2006/relationships/hyperlink" Target="http://chrisrisner.com/" TargetMode="External"/><Relationship Id="rId4" Type="http://schemas.openxmlformats.org/officeDocument/2006/relationships/hyperlink" Target="http://bit.ly/Q3Aq6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989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48437883"/>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9144638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537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408329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a:t>
            </a:r>
            <a:r>
              <a:rPr lang="en-US" spc="-71" dirty="0" smtClean="0">
                <a:gradFill>
                  <a:gsLst>
                    <a:gs pos="2917">
                      <a:schemeClr val="tx1"/>
                    </a:gs>
                    <a:gs pos="30000">
                      <a:schemeClr val="tx1"/>
                    </a:gs>
                  </a:gsLst>
                  <a:lin ang="5400000" scaled="0"/>
                </a:gradFill>
              </a:rPr>
              <a:t>Tile and Badge notifications</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42334368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4114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024726"/>
          </a:xfrm>
        </p:spPr>
        <p:txBody>
          <a:bodyPr/>
          <a:lstStyle/>
          <a:p>
            <a:pPr lvl="0" defTabSz="914249"/>
            <a:r>
              <a:rPr lang="en-US" spc="-71" dirty="0">
                <a:gradFill>
                  <a:gsLst>
                    <a:gs pos="2917">
                      <a:srgbClr val="292929"/>
                    </a:gs>
                    <a:gs pos="30000">
                      <a:srgbClr val="292929"/>
                    </a:gs>
                  </a:gsLst>
                  <a:lin ang="5400000" scaled="0"/>
                </a:gradFill>
              </a:rPr>
              <a:t>Authenticate against Windows Live</a:t>
            </a:r>
          </a:p>
          <a:p>
            <a:pPr lvl="0" defTabSz="914249"/>
            <a:r>
              <a:rPr lang="en-US" spc="-71" dirty="0">
                <a:gradFill>
                  <a:gsLst>
                    <a:gs pos="2917">
                      <a:srgbClr val="292929"/>
                    </a:gs>
                    <a:gs pos="30000">
                      <a:srgbClr val="292929"/>
                    </a:gs>
                  </a:gsLst>
                  <a:lin ang="5400000" scaled="0"/>
                </a:gradFill>
              </a:rPr>
              <a:t>Table level permissions for each CRUD operation</a:t>
            </a:r>
          </a:p>
          <a:p>
            <a:pPr lvl="0" defTabSz="914249"/>
            <a:r>
              <a:rPr lang="en-US" sz="3200" spc="-71" dirty="0">
                <a:gradFill>
                  <a:gsLst>
                    <a:gs pos="2917">
                      <a:srgbClr val="292929"/>
                    </a:gs>
                    <a:gs pos="30000">
                      <a:srgbClr val="292929"/>
                    </a:gs>
                  </a:gsLst>
                  <a:lin ang="5400000" scaled="0"/>
                </a:gradFill>
              </a:rPr>
              <a:t>	Everyone</a:t>
            </a:r>
          </a:p>
          <a:p>
            <a:pPr lvl="0" defTabSz="914249"/>
            <a:r>
              <a:rPr lang="en-US" sz="3200" spc="-71" dirty="0">
                <a:gradFill>
                  <a:gsLst>
                    <a:gs pos="2917">
                      <a:srgbClr val="292929"/>
                    </a:gs>
                    <a:gs pos="30000">
                      <a:srgbClr val="292929"/>
                    </a:gs>
                  </a:gsLst>
                  <a:lin ang="5400000" scaled="0"/>
                </a:gradFill>
              </a:rPr>
              <a:t>	Anyone with the Application Key</a:t>
            </a:r>
          </a:p>
          <a:p>
            <a:pPr lvl="0" defTabSz="914249"/>
            <a:r>
              <a:rPr lang="en-US" sz="3200" spc="-71" dirty="0">
                <a:gradFill>
                  <a:gsLst>
                    <a:gs pos="2917">
                      <a:srgbClr val="292929"/>
                    </a:gs>
                    <a:gs pos="30000">
                      <a:srgbClr val="292929"/>
                    </a:gs>
                  </a:gsLst>
                  <a:lin ang="5400000" scaled="0"/>
                </a:gradFill>
              </a:rPr>
              <a:t>	Only Authenticated Users</a:t>
            </a:r>
          </a:p>
          <a:p>
            <a:pPr lvl="0" defTabSz="914249"/>
            <a:r>
              <a:rPr lang="en-US" sz="3200" spc="-71" dirty="0">
                <a:gradFill>
                  <a:gsLst>
                    <a:gs pos="2917">
                      <a:srgbClr val="292929"/>
                    </a:gs>
                    <a:gs pos="30000">
                      <a:srgbClr val="292929"/>
                    </a:gs>
                  </a:gsLst>
                  <a:lin ang="5400000" scaled="0"/>
                </a:gradFill>
              </a:rPr>
              <a:t>	Only Scripts and Admins</a:t>
            </a:r>
          </a:p>
          <a:p>
            <a:pPr lvl="0" defTabSz="914249"/>
            <a:r>
              <a:rPr lang="en-US" spc="-71" dirty="0">
                <a:gradFill>
                  <a:gsLst>
                    <a:gs pos="2917">
                      <a:srgbClr val="292929"/>
                    </a:gs>
                    <a:gs pos="30000">
                      <a:srgbClr val="292929"/>
                    </a:gs>
                  </a:gsLst>
                  <a:lin ang="5400000" scaled="0"/>
                </a:gradFill>
              </a:rPr>
              <a:t>More granular control with server side scripts</a:t>
            </a:r>
          </a:p>
          <a:p>
            <a:pPr lvl="0" defTabSz="914249"/>
            <a:r>
              <a:rPr lang="en-US"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user.level</a:t>
            </a:r>
            <a:r>
              <a:rPr lang="en-US" sz="3200" spc="-71" dirty="0">
                <a:gradFill>
                  <a:gsLst>
                    <a:gs pos="2917">
                      <a:srgbClr val="292929"/>
                    </a:gs>
                    <a:gs pos="30000">
                      <a:srgbClr val="292929"/>
                    </a:gs>
                  </a:gsLst>
                  <a:lin ang="5400000" scaled="0"/>
                </a:gradFill>
              </a:rPr>
              <a:t>: {admin, authenticated, anonymous}</a:t>
            </a:r>
          </a:p>
          <a:p>
            <a:pPr lvl="0" defTabSz="914249"/>
            <a:r>
              <a:rPr lang="en-US" sz="3200"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user.userId</a:t>
            </a:r>
            <a:r>
              <a:rPr lang="en-US" sz="32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3438340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7726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rgbClr val="00AEEF"/>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rgbClr val="00AEEF"/>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13284483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91184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during </a:t>
            </a:r>
            <a:r>
              <a:rPr lang="en-US" dirty="0"/>
              <a:t>p</a:t>
            </a:r>
            <a:r>
              <a:rPr lang="en-US" dirty="0" smtClean="0"/>
              <a:t>review</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rgbClr val="5F5F5F"/>
                </a:solidFill>
              </a:rPr>
              <a:t>No SLA during Preview. Only small instances available.  Can upgrade to a reserved instance at 33% discount from normal Pay-As-You-Go rates during Preview.</a:t>
            </a:r>
            <a:endParaRPr lang="en-US" sz="1600" dirty="0">
              <a:solidFill>
                <a:srgbClr val="5F5F5F"/>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384571427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86" y="2427890"/>
            <a:ext cx="6861384" cy="2891904"/>
          </a:xfrm>
        </p:spPr>
        <p:txBody>
          <a:bodyPr/>
          <a:lstStyle/>
          <a:p>
            <a:r>
              <a:rPr lang="en-US" dirty="0"/>
              <a:t>Building </a:t>
            </a:r>
            <a:r>
              <a:rPr lang="en-US" dirty="0" smtClean="0"/>
              <a:t>Windows Store </a:t>
            </a:r>
            <a:r>
              <a:rPr lang="en-US" dirty="0"/>
              <a:t>Apps with Windows </a:t>
            </a:r>
            <a:r>
              <a:rPr lang="en-US" dirty="0" smtClean="0"/>
              <a:t>Azure Mobile Services</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Name</a:t>
            </a:r>
          </a:p>
          <a:p>
            <a:r>
              <a:rPr lang="en-US" dirty="0">
                <a:solidFill>
                  <a:schemeClr val="tx1"/>
                </a:solidFill>
              </a:rPr>
              <a:t>Title</a:t>
            </a:r>
          </a:p>
          <a:p>
            <a:r>
              <a:rPr lang="en-US" dirty="0">
                <a:solidFill>
                  <a:schemeClr val="tx1"/>
                </a:solidFill>
              </a:rPr>
              <a:t>Organization</a:t>
            </a: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rgbClr val="FFFFFF">
                    <a:alpha val="99000"/>
                  </a:srgbClr>
                </a:solidFill>
                <a:latin typeface="Segoe UI Semibold" pitchFamily="34" charset="0"/>
              </a:rPr>
              <a:t>$</a:t>
            </a:r>
            <a:endParaRPr lang="en-US" sz="5400" dirty="0">
              <a:solidFill>
                <a:srgbClr val="FFFFFF">
                  <a:alpha val="99000"/>
                </a:srgb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r>
              <a:rPr lang="en-US" sz="1800" b="1" dirty="0" smtClean="0">
                <a:gradFill>
                  <a:gsLst>
                    <a:gs pos="0">
                      <a:srgbClr val="292929">
                        <a:lumMod val="90000"/>
                        <a:lumOff val="10000"/>
                      </a:srgbClr>
                    </a:gs>
                    <a:gs pos="86000">
                      <a:srgbClr val="292929">
                        <a:lumMod val="90000"/>
                        <a:lumOff val="10000"/>
                      </a:srgbClr>
                    </a:gs>
                  </a:gsLst>
                  <a:lin ang="5400000" scaled="0"/>
                </a:gradFill>
              </a:rPr>
              <a:t>*</a:t>
            </a:r>
            <a:endParaRPr lang="en-US" sz="1800" b="1"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Segoe UI"/>
              </a:rPr>
            </a:br>
            <a:r>
              <a:rPr lang="en-US" sz="1800" dirty="0" smtClean="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solidFill>
                  <a:srgbClr val="5F5F5F">
                    <a:alpha val="99000"/>
                  </a:srgbClr>
                </a:solidFill>
              </a:rPr>
              <a:t>Shared Instance     (multitenant environment)</a:t>
            </a:r>
          </a:p>
          <a:p>
            <a:r>
              <a:rPr lang="en-US" sz="1800" dirty="0" smtClean="0">
                <a:solidFill>
                  <a:srgbClr val="5F5F5F">
                    <a:alpha val="99000"/>
                  </a:srgbClr>
                </a:solidFill>
              </a:rPr>
              <a:t>Small instance is the only size available; multiple may be purchased </a:t>
            </a:r>
          </a:p>
          <a:p>
            <a:r>
              <a:rPr lang="en-US" sz="1800" dirty="0" smtClean="0">
                <a:solidFill>
                  <a:srgbClr val="5F5F5F">
                    <a:alpha val="99000"/>
                  </a:srgbClr>
                </a:solidFill>
              </a:rPr>
              <a:t>Free at public preview launch</a:t>
            </a:r>
            <a:endParaRPr lang="en-US" sz="1800" dirty="0">
              <a:solidFill>
                <a:srgbClr val="5F5F5F">
                  <a:alpha val="99000"/>
                </a:srgbClr>
              </a:solidFill>
            </a:endParaRP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solidFill>
                  <a:srgbClr val="5F5F5F">
                    <a:alpha val="99000"/>
                  </a:srgbClr>
                </a:solidFill>
              </a:rPr>
              <a:t>Reserved Instance        (private VM)</a:t>
            </a:r>
          </a:p>
          <a:p>
            <a:r>
              <a:rPr lang="en-US" sz="1800" dirty="0" smtClean="0">
                <a:solidFill>
                  <a:srgbClr val="5F5F5F">
                    <a:alpha val="99000"/>
                  </a:srgbClr>
                </a:solidFill>
              </a:rPr>
              <a:t>Small instance is the only size available; multiple may be purchased</a:t>
            </a:r>
          </a:p>
          <a:p>
            <a:r>
              <a:rPr lang="en-US" sz="1800" dirty="0" smtClean="0">
                <a:solidFill>
                  <a:srgbClr val="5F5F5F">
                    <a:alpha val="99000"/>
                  </a:srgbClr>
                </a:solidFill>
              </a:rPr>
              <a:t>Charge </a:t>
            </a:r>
            <a:r>
              <a:rPr lang="en-US" sz="1800" dirty="0">
                <a:solidFill>
                  <a:srgbClr val="5F5F5F">
                    <a:alpha val="99000"/>
                  </a:srgbClr>
                </a:solidFill>
              </a:rPr>
              <a:t>for Preview will be </a:t>
            </a:r>
            <a:r>
              <a:rPr lang="en-US" sz="1800" dirty="0" smtClean="0">
                <a:solidFill>
                  <a:srgbClr val="5F5F5F">
                    <a:alpha val="99000"/>
                  </a:srgbClr>
                </a:solidFill>
              </a:rPr>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113068170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007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Slide Number Placeholder 2"/>
          <p:cNvSpPr>
            <a:spLocks noGrp="1"/>
          </p:cNvSpPr>
          <p:nvPr>
            <p:ph type="sldNum" sz="quarter" idx="12"/>
          </p:nvPr>
        </p:nvSpPr>
        <p:spPr/>
        <p:txBody>
          <a:bodyPr/>
          <a:lstStyle/>
          <a:p>
            <a:pPr defTabSz="1218429"/>
            <a:fld id="{FCF4819C-023B-4311-8C6E-424A70B40DF1}" type="slidenum">
              <a:rPr lang="en-US" smtClean="0">
                <a:solidFill>
                  <a:srgbClr val="DDDDDD"/>
                </a:solidFill>
              </a:rPr>
              <a:pPr defTabSz="1218429"/>
              <a:t>22</a:t>
            </a:fld>
            <a:endParaRPr lang="en-US">
              <a:solidFill>
                <a:srgbClr val="DDDDDD"/>
              </a:solidFill>
            </a:endParaRPr>
          </a:p>
        </p:txBody>
      </p:sp>
      <p:sp>
        <p:nvSpPr>
          <p:cNvPr id="4" name="Rectangle 3"/>
          <p:cNvSpPr/>
          <p:nvPr/>
        </p:nvSpPr>
        <p:spPr>
          <a:xfrm>
            <a:off x="490202" y="1548254"/>
            <a:ext cx="12098673" cy="4955203"/>
          </a:xfrm>
          <a:prstGeom prst="rect">
            <a:avLst/>
          </a:prstGeom>
        </p:spPr>
        <p:txBody>
          <a:bodyPr wrap="square">
            <a:spAutoFit/>
          </a:bodyPr>
          <a:lstStyle/>
          <a:p>
            <a:r>
              <a:rPr lang="en-US" sz="3600" dirty="0" smtClean="0">
                <a:solidFill>
                  <a:srgbClr val="5F5F5F"/>
                </a:solidFill>
              </a:rPr>
              <a:t>Tutorials - Mobile </a:t>
            </a:r>
            <a:r>
              <a:rPr lang="en-US" sz="3600" dirty="0">
                <a:solidFill>
                  <a:srgbClr val="5F5F5F"/>
                </a:solidFill>
              </a:rPr>
              <a:t>Services Developer Portal </a:t>
            </a:r>
            <a:r>
              <a:rPr lang="en-US" sz="3600" dirty="0" smtClean="0">
                <a:solidFill>
                  <a:srgbClr val="292929"/>
                </a:solidFill>
                <a:hlinkClick r:id="rId3"/>
              </a:rPr>
              <a:t>http</a:t>
            </a:r>
            <a:r>
              <a:rPr lang="en-US" sz="3600" dirty="0">
                <a:solidFill>
                  <a:srgbClr val="292929"/>
                </a:solidFill>
                <a:hlinkClick r:id="rId3"/>
              </a:rPr>
              <a:t>://</a:t>
            </a:r>
            <a:r>
              <a:rPr lang="en-US" sz="3600" dirty="0" smtClean="0">
                <a:solidFill>
                  <a:srgbClr val="292929"/>
                </a:solidFill>
                <a:hlinkClick r:id="rId3"/>
              </a:rPr>
              <a:t>www.windowsazure.com/mobile</a:t>
            </a:r>
            <a:r>
              <a:rPr lang="en-US" sz="3600" dirty="0" smtClean="0">
                <a:solidFill>
                  <a:srgbClr val="292929"/>
                </a:solidFill>
              </a:rPr>
              <a:t> </a:t>
            </a:r>
          </a:p>
          <a:p>
            <a:endParaRPr lang="en-US" sz="3200" dirty="0" smtClean="0">
              <a:solidFill>
                <a:srgbClr val="292929"/>
              </a:solidFill>
            </a:endParaRPr>
          </a:p>
          <a:p>
            <a:r>
              <a:rPr lang="en-US" sz="3600" dirty="0">
                <a:solidFill>
                  <a:srgbClr val="5F5F5F"/>
                </a:solidFill>
              </a:rPr>
              <a:t>API </a:t>
            </a:r>
            <a:r>
              <a:rPr lang="en-US" sz="3600" dirty="0" smtClean="0">
                <a:solidFill>
                  <a:srgbClr val="5F5F5F"/>
                </a:solidFill>
              </a:rPr>
              <a:t>Reference</a:t>
            </a:r>
            <a:r>
              <a:rPr lang="en-US" sz="3600" dirty="0" smtClean="0">
                <a:solidFill>
                  <a:srgbClr val="292929"/>
                </a:solidFill>
              </a:rPr>
              <a:t> </a:t>
            </a:r>
          </a:p>
          <a:p>
            <a:r>
              <a:rPr lang="en-US" sz="3600" dirty="0">
                <a:solidFill>
                  <a:srgbClr val="292929"/>
                </a:solidFill>
                <a:hlinkClick r:id="rId4"/>
              </a:rPr>
              <a:t>http://bit.ly/Q3Aq6G</a:t>
            </a:r>
            <a:r>
              <a:rPr lang="en-US" sz="3600" dirty="0">
                <a:solidFill>
                  <a:srgbClr val="292929"/>
                </a:solidFill>
              </a:rPr>
              <a:t> </a:t>
            </a:r>
          </a:p>
          <a:p>
            <a:endParaRPr lang="en-US" sz="3200" dirty="0">
              <a:solidFill>
                <a:srgbClr val="292929"/>
              </a:solidFill>
            </a:endParaRPr>
          </a:p>
          <a:p>
            <a:r>
              <a:rPr lang="en-US" sz="3600" dirty="0" err="1">
                <a:solidFill>
                  <a:srgbClr val="5F5F5F"/>
                </a:solidFill>
              </a:rPr>
              <a:t>iOS</a:t>
            </a:r>
            <a:r>
              <a:rPr lang="en-US" sz="3600" dirty="0">
                <a:solidFill>
                  <a:srgbClr val="5F5F5F"/>
                </a:solidFill>
              </a:rPr>
              <a:t> and Android </a:t>
            </a:r>
            <a:endParaRPr lang="en-US" sz="3600" dirty="0" smtClean="0">
              <a:solidFill>
                <a:srgbClr val="5F5F5F"/>
              </a:solidFill>
            </a:endParaRPr>
          </a:p>
          <a:p>
            <a:r>
              <a:rPr lang="en-US" sz="3600" dirty="0" smtClean="0">
                <a:solidFill>
                  <a:srgbClr val="292929"/>
                </a:solidFill>
                <a:hlinkClick r:id="rId5"/>
              </a:rPr>
              <a:t>http</a:t>
            </a:r>
            <a:r>
              <a:rPr lang="en-US" sz="3600" dirty="0">
                <a:solidFill>
                  <a:srgbClr val="292929"/>
                </a:solidFill>
                <a:hlinkClick r:id="rId5"/>
              </a:rPr>
              <a:t>://chrisrisner.com</a:t>
            </a:r>
            <a:r>
              <a:rPr lang="en-US" sz="3600" dirty="0" smtClean="0">
                <a:solidFill>
                  <a:srgbClr val="292929"/>
                </a:solidFill>
                <a:hlinkClick r:id="rId5"/>
              </a:rPr>
              <a:t>/</a:t>
            </a:r>
            <a:r>
              <a:rPr lang="en-US" sz="3600" dirty="0" smtClean="0">
                <a:solidFill>
                  <a:srgbClr val="292929"/>
                </a:solidFill>
              </a:rPr>
              <a:t> </a:t>
            </a:r>
          </a:p>
          <a:p>
            <a:pPr marL="342900" indent="-342900">
              <a:buFont typeface="Arial" pitchFamily="34" charset="0"/>
              <a:buChar char="•"/>
            </a:pPr>
            <a:endParaRPr lang="en-US" sz="3600" dirty="0">
              <a:solidFill>
                <a:srgbClr val="292929"/>
              </a:solidFill>
            </a:endParaRPr>
          </a:p>
        </p:txBody>
      </p:sp>
    </p:spTree>
    <p:extLst>
      <p:ext uri="{BB962C8B-B14F-4D97-AF65-F5344CB8AC3E}">
        <p14:creationId xmlns:p14="http://schemas.microsoft.com/office/powerpoint/2010/main" val="8258823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423995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22789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1095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smtClean="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Android</a:t>
            </a:r>
            <a:endParaRPr lang="en-US" sz="2000" spc="-43" dirty="0">
              <a:solidFill>
                <a:srgbClr val="FFFFFF">
                  <a:alpha val="99000"/>
                </a:srgbClr>
              </a:solidFill>
            </a:endParaRP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smtClean="0">
                <a:solidFill>
                  <a:srgbClr val="FFFFFF">
                    <a:alpha val="99000"/>
                  </a:srgbClr>
                </a:solidFill>
                <a:latin typeface="Segoe UI Light" pitchFamily="34" charset="0"/>
              </a:rPr>
              <a:t>Common Scenarios</a:t>
            </a:r>
          </a:p>
          <a:p>
            <a:pPr marL="3175" defTabSz="914221">
              <a:lnSpc>
                <a:spcPct val="90000"/>
              </a:lnSpc>
              <a:spcAft>
                <a:spcPts val="900"/>
              </a:spcAft>
              <a:buSzPct val="80000"/>
            </a:pPr>
            <a:r>
              <a:rPr lang="en-US" sz="2000" spc="-43" dirty="0" smtClean="0">
                <a:solidFill>
                  <a:srgbClr val="FFFFFF">
                    <a:alpha val="99000"/>
                  </a:srgbClr>
                </a:solidFill>
              </a:rPr>
              <a:t>Reduces the friction associated with repeating common tasks such as user authentication, push notifications and structured storage</a:t>
            </a:r>
            <a:endParaRPr lang="en-US" sz="2000" spc="-43" dirty="0">
              <a:solidFill>
                <a:srgbClr val="FFFFFF">
                  <a:alpha val="99000"/>
                </a:srgbClr>
              </a:solidFill>
            </a:endParaRP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smtClean="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smtClean="0">
                <a:solidFill>
                  <a:srgbClr val="FFFFFF">
                    <a:alpha val="99000"/>
                  </a:srgbClr>
                </a:solidFill>
              </a:rPr>
              <a:t>Time </a:t>
            </a:r>
            <a:r>
              <a:rPr lang="en-US" sz="2000" spc="-43" dirty="0">
                <a:solidFill>
                  <a:srgbClr val="FFFFFF">
                    <a:alpha val="99000"/>
                  </a:srgbClr>
                </a:solidFill>
              </a:rPr>
              <a:t>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115254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1850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9403656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03025595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smtClean="0">
                <a:solidFill>
                  <a:schemeClr val="tx1"/>
                </a:solidFill>
              </a:rPr>
              <a:t>mssql</a:t>
            </a:r>
            <a:endParaRPr lang="en-US" spc="-71" dirty="0" smtClean="0">
              <a:solidFill>
                <a:schemeClr val="tx1"/>
              </a:solidFill>
            </a:endParaRPr>
          </a:p>
          <a:p>
            <a:r>
              <a:rPr lang="en-US" spc="-71" dirty="0">
                <a:solidFill>
                  <a:schemeClr val="tx1"/>
                </a:solidFill>
              </a:rPr>
              <a:t>	</a:t>
            </a:r>
            <a:r>
              <a:rPr lang="en-US" spc="-71" dirty="0" smtClean="0">
                <a:solidFill>
                  <a:schemeClr val="tx1"/>
                </a:solidFill>
              </a:rPr>
              <a:t>request</a:t>
            </a:r>
          </a:p>
          <a:p>
            <a:r>
              <a:rPr lang="en-US" spc="-71" dirty="0">
                <a:solidFill>
                  <a:schemeClr val="tx1"/>
                </a:solidFill>
              </a:rPr>
              <a:t>	</a:t>
            </a:r>
            <a:r>
              <a:rPr lang="en-US" spc="-71" dirty="0" smtClean="0">
                <a:solidFill>
                  <a:schemeClr val="tx1"/>
                </a:solidFill>
              </a:rPr>
              <a:t>console</a:t>
            </a:r>
            <a:endParaRPr lang="en-US" spc="-71" dirty="0">
              <a:solidFill>
                <a:schemeClr val="tx1"/>
              </a:solidFill>
            </a:endParaRPr>
          </a:p>
          <a:p>
            <a:r>
              <a:rPr lang="en-US" spc="-71" dirty="0">
                <a:solidFill>
                  <a:schemeClr val="tx1"/>
                </a:solidFill>
              </a:rPr>
              <a:t>	push</a:t>
            </a:r>
          </a:p>
          <a:p>
            <a:r>
              <a:rPr lang="en-US" spc="-71" dirty="0">
                <a:solidFill>
                  <a:schemeClr val="tx1"/>
                </a:solidFill>
              </a:rPr>
              <a:t>	</a:t>
            </a:r>
            <a:r>
              <a:rPr lang="en-US" spc="-71" dirty="0" smtClean="0">
                <a:solidFill>
                  <a:schemeClr val="tx1"/>
                </a:solidFill>
              </a:rPr>
              <a:t>tables</a:t>
            </a:r>
            <a:endParaRPr lang="en-US" spc="-71" dirty="0">
              <a:solidFill>
                <a:schemeClr val="tx1"/>
              </a:solidFill>
            </a:endParaRP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0" y="2636641"/>
            <a:ext cx="7615707" cy="2677656"/>
          </a:xfrm>
          <a:prstGeom prst="rect">
            <a:avLst/>
          </a:prstGeom>
          <a:solidFill>
            <a:schemeClr val="bg2"/>
          </a:solidFill>
        </p:spPr>
        <p:txBody>
          <a:bodyPr wrap="square">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a:t>
            </a:r>
            <a:r>
              <a:rPr lang="en-US" sz="2800" dirty="0" smtClean="0">
                <a:solidFill>
                  <a:srgbClr val="000000"/>
                </a:solidFill>
              </a:rPr>
              <a:t>	{ </a:t>
            </a:r>
            <a:r>
              <a:rPr lang="en-US" sz="2800" dirty="0">
                <a:solidFill>
                  <a:srgbClr val="000000"/>
                </a:solidFill>
              </a:rPr>
              <a:t>success: </a:t>
            </a:r>
            <a:r>
              <a:rPr lang="en-US" sz="2800" dirty="0">
                <a:solidFill>
                  <a:srgbClr val="0000FF"/>
                </a:solidFill>
              </a:rPr>
              <a:t>function</a:t>
            </a:r>
            <a:r>
              <a:rPr lang="en-US" sz="2800" dirty="0">
                <a:solidFill>
                  <a:srgbClr val="000000"/>
                </a:solidFill>
              </a:rPr>
              <a:t>(results) { </a:t>
            </a:r>
            <a:r>
              <a:rPr lang="en-US" sz="2800" dirty="0" smtClean="0">
                <a:solidFill>
                  <a:srgbClr val="000000"/>
                </a:solidFill>
              </a:rPr>
              <a:t>					console.log(results</a:t>
            </a:r>
            <a:r>
              <a:rPr lang="en-US" sz="2800" dirty="0">
                <a:solidFill>
                  <a:srgbClr val="000000"/>
                </a:solidFill>
              </a:rPr>
              <a:t>); </a:t>
            </a:r>
            <a:endParaRPr lang="en-US" sz="2800" dirty="0" smtClean="0">
              <a:solidFill>
                <a:srgbClr val="000000"/>
              </a:solidFill>
            </a:endParaRPr>
          </a:p>
          <a:p>
            <a:r>
              <a:rPr lang="en-US" sz="2800" dirty="0">
                <a:solidFill>
                  <a:srgbClr val="000000"/>
                </a:solidFill>
              </a:rPr>
              <a:t>	</a:t>
            </a:r>
            <a:r>
              <a:rPr lang="en-US" sz="2800" dirty="0" smtClean="0">
                <a:solidFill>
                  <a:srgbClr val="000000"/>
                </a:solidFill>
              </a:rPr>
              <a:t>	} </a:t>
            </a:r>
          </a:p>
          <a:p>
            <a:r>
              <a:rPr lang="en-US" sz="2800" dirty="0">
                <a:solidFill>
                  <a:srgbClr val="000000"/>
                </a:solidFill>
              </a:rPr>
              <a:t>	</a:t>
            </a:r>
            <a:r>
              <a:rPr lang="en-US" sz="2800" dirty="0" smtClean="0">
                <a:solidFill>
                  <a:srgbClr val="000000"/>
                </a:solidFill>
              </a:rPr>
              <a:t>}</a:t>
            </a:r>
          </a:p>
          <a:p>
            <a:r>
              <a:rPr lang="en-US" sz="2800" dirty="0" smtClean="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201800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2388</Words>
  <Application>Microsoft Office PowerPoint</Application>
  <PresentationFormat>Custom</PresentationFormat>
  <Paragraphs>398</Paragraphs>
  <Slides>24</Slides>
  <Notes>23</Notes>
  <HiddenSlides>0</HiddenSlides>
  <MMClips>0</MMClips>
  <ScaleCrop>false</ScaleCrop>
  <HeadingPairs>
    <vt:vector size="4" baseType="variant">
      <vt:variant>
        <vt:lpstr>Theme</vt:lpstr>
      </vt:variant>
      <vt:variant>
        <vt:i4>11</vt:i4>
      </vt:variant>
      <vt:variant>
        <vt:lpstr>Slide Titles</vt:lpstr>
      </vt:variant>
      <vt:variant>
        <vt:i4>24</vt:i4>
      </vt:variant>
    </vt:vector>
  </HeadingPairs>
  <TitlesOfParts>
    <vt:vector size="35"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PowerPoint Presentation</vt:lpstr>
      <vt:lpstr>Building Windows Store Apps with Windows Azure Mobile Services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during preview</vt:lpstr>
      <vt:lpstr>Pricing</vt:lpstr>
      <vt:lpstr>Summary</vt:lpstr>
      <vt:lpstr>Resources</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2012-09-27T21:39:30Z</dcterms:modified>
</cp:coreProperties>
</file>